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3F940-3ECE-4218-AFE9-2950E7BEDE52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DAD8-66F8-4F02-B11B-EDF2B1B3EA4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678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09303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410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1751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5434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8082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85D41C-FC64-4F23-8B08-58CCB730424E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C86D-CE01-49ED-8D16-90EE014E609E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4274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D7ECA-2917-41B9-90FC-563022830435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C467-F54F-4BC7-8E7E-CBEC8021FAC6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850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A672C-F6AE-4A07-98A3-FFA33A153846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D7CD-5C6A-444F-8486-8A3ACD000122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69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E48D5-B49D-4AEC-AD58-410BFE17196A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86D2-2663-4B60-B089-57B302A915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87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E782B-0CB3-4793-9BB6-7B714BE70D65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D586-29DC-4A7C-A55E-A21708E7F7F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894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791790-6344-4183-AD71-27520F8D3DF4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38F-1E5D-459E-9876-97171DC5E8A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0531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571813-2FA5-470E-AD57-9D13D8140C62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065B8-0A59-44C5-8E70-CDED2670DFC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242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D2C51-E4A4-4267-A9BE-25EC675F3B9A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93F8-381D-4B62-B1FE-94BC811D8CE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6970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753FE-9E21-4E08-B933-2D767C60D7CA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70EB1-3400-4262-BCB7-8B156B96FAF3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445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4F72-627C-46ED-9AB2-104AA7EBB68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FA79B-81F3-457F-9E80-0FD166139C68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9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D25F00-35C1-48D1-BA42-D6EF127D961D}" type="datetimeFigureOut">
              <a:rPr lang="en-US" smtClean="0"/>
              <a:pPr>
                <a:defRPr/>
              </a:pPr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C2891-7B53-4152-AA52-8A31A95C18E8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27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  <p:sldLayoutId id="2147484154" r:id="rId15"/>
    <p:sldLayoutId id="214748415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689" y="2079481"/>
            <a:ext cx="9020175" cy="3255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свободного добровольного информированного выбора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(законными представителями)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 классов одного из модулей комплексного учебного  курса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религиозных культур и светской этики» в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2026-2027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учебном году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996" y="5827222"/>
            <a:ext cx="10345767" cy="103077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04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марта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2026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62" y="185651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светской этики»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69762" y="1121498"/>
            <a:ext cx="9181561" cy="4888604"/>
          </a:xfrm>
        </p:spPr>
        <p:txBody>
          <a:bodyPr>
            <a:normAutofit fontScale="92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	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Культура и мораль.  Этика и её значение в жизни человека. Праздники как одна из форм исторической памяти. Образцы нравственности в культурах разных народов. Государство и мораль гражданина. Образцы нравственности в культуре Отечества. Трудовая мораль. Нравственные традиции предпринимательства. Что значит быть нравственным в наше время? Высшие нравственные ценности, идеалы, принципы морали. Методика создания морального кодекса в школе. Нормы морали. Этикет. Образование как нравственная норма. Методы нравственного самосовершенствования.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414" y="7937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Учебники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55575" y="621532"/>
            <a:ext cx="11426334" cy="5557838"/>
          </a:xfrm>
        </p:spPr>
        <p:txBody>
          <a:bodyPr/>
          <a:lstStyle/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Васильева О.Ю.,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Кульберг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Корытко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О.В. и др.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Латышина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Д.И.,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Муртазин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М.Ф. 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Чимитдоржиев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В. Л.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Членов М.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Миндрина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Г. А.,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Глоцер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 В.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Беглов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А.Л., Саплина Е.В., Токарева Е.С.,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Ярлыкапов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</a:p>
          <a:p>
            <a:pPr algn="just">
              <a:lnSpc>
                <a:spcPct val="105000"/>
              </a:lnSpc>
              <a:buClr>
                <a:srgbClr val="A9A57C"/>
              </a:buClr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этики»,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Просвещение, авторы: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Шемшурина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А.И., </a:t>
            </a:r>
            <a:r>
              <a:rPr lang="ru-RU" altLang="ru-RU" b="1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Шемшурин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А.А.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4688377"/>
            <a:ext cx="1564290" cy="206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485" r="30315"/>
          <a:stretch/>
        </p:blipFill>
        <p:spPr>
          <a:xfrm>
            <a:off x="2039514" y="4688376"/>
            <a:ext cx="1544467" cy="2068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03" y="4688375"/>
            <a:ext cx="1553402" cy="2071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176" y="4688375"/>
            <a:ext cx="1563214" cy="2068484"/>
          </a:xfrm>
          <a:prstGeom prst="rect">
            <a:avLst/>
          </a:prstGeom>
        </p:spPr>
      </p:pic>
      <p:sp>
        <p:nvSpPr>
          <p:cNvPr id="8" name="AutoShape 4" descr="https://buybookshere.pt/upload/iblock/172/1722ae24a592227c021abe603cde9c3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852" t="10576" r="46753" b="13187"/>
          <a:stretch/>
        </p:blipFill>
        <p:spPr>
          <a:xfrm>
            <a:off x="5340147" y="4688375"/>
            <a:ext cx="1517854" cy="2073261"/>
          </a:xfrm>
          <a:prstGeom prst="rect">
            <a:avLst/>
          </a:prstGeom>
        </p:spPr>
      </p:pic>
      <p:pic>
        <p:nvPicPr>
          <p:cNvPr id="1030" name="Picture 6" descr="Беглов, Саплина, Токарева - Основы религиозных культур народов России. 4 класс. Учебник. ФГОС обложка книг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43" y="4688375"/>
            <a:ext cx="1564291" cy="206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0" y="518160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75059" y="1313584"/>
            <a:ext cx="10947370" cy="4654550"/>
          </a:xfrm>
        </p:spPr>
        <p:txBody>
          <a:bodyPr>
            <a:normAutofit/>
          </a:bodyPr>
          <a:lstStyle/>
          <a:p>
            <a:r>
              <a:rPr lang="ru-RU" alt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Барткова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Анатольевна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Воробьева Екатерина Леонидовна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Бедашева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Сергеевна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Мирошниченко Ольга Михайловна</a:t>
            </a:r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классов, прошедшие курсы повышения квалификации по учебному предмету «Основы религиозных культур и светской этики»</a:t>
            </a:r>
          </a:p>
          <a:p>
            <a:pPr eaLnBrk="1" hangingPunct="1"/>
            <a:endParaRPr lang="ru-RU" alt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" b="5657"/>
          <a:stretch/>
        </p:blipFill>
        <p:spPr>
          <a:xfrm>
            <a:off x="482138" y="58189"/>
            <a:ext cx="8271164" cy="6666806"/>
          </a:xfrm>
        </p:spPr>
      </p:pic>
    </p:spTree>
    <p:extLst>
      <p:ext uri="{BB962C8B-B14F-4D97-AF65-F5344CB8AC3E}">
        <p14:creationId xmlns:p14="http://schemas.microsoft.com/office/powerpoint/2010/main" val="700971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480" y="341109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82139" y="1150071"/>
            <a:ext cx="9252064" cy="536682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</a:t>
            </a:r>
            <a:r>
              <a:rPr lang="ru-RU" altLang="ru-RU" sz="3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апреля 2026 </a:t>
            </a:r>
            <a:r>
              <a:rPr lang="ru-RU" altLang="ru-RU" sz="3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года:</a:t>
            </a:r>
            <a:endParaRPr lang="ru-RU" alt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информационные материалы (рекомендации, программы, учебники);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определиться с выбором модуля;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написать заявление в конце родительского собрания и сдать его классному руководителю;</a:t>
            </a:r>
          </a:p>
          <a:p>
            <a:pPr marL="0" indent="0" algn="just" eaLnBrk="1" hangingPunct="1">
              <a:buFont typeface="Wingdings" pitchFamily="2" charset="2"/>
              <a:buChar char="Ø"/>
            </a:pPr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основании заявлений будут подведены итоги выбора, которые будут оформлены протоколами.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014" y="724938"/>
            <a:ext cx="3325813" cy="4600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</a:p>
        </p:txBody>
      </p:sp>
      <p:sp>
        <p:nvSpPr>
          <p:cNvPr id="6147" name="Объект 4"/>
          <p:cNvSpPr>
            <a:spLocks noGrp="1"/>
          </p:cNvSpPr>
          <p:nvPr>
            <p:ph idx="1"/>
          </p:nvPr>
        </p:nvSpPr>
        <p:spPr>
          <a:xfrm>
            <a:off x="0" y="1454728"/>
            <a:ext cx="9638762" cy="5037512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Font typeface="Wingdings 2" pitchFamily="18" charset="2"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соответствии с: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образования и науки Российской Федерации от 6 октября 2009 г № 373;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Федеральным  государственным образовательным стандартом начального общего образования, утверждённым приказом Министерства просвещения Российской Федерации от 31 мая 2021 г № 286;</a:t>
            </a:r>
          </a:p>
          <a:p>
            <a:pPr indent="0" algn="just">
              <a:buFont typeface="Symbol" pitchFamily="18" charset="2"/>
              <a:buChar char=""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Приказом Министерства просвещения Российской Федерации «О внесении изменений в федеральный государственный образовательный стандарт начального общего образования» от 18.07.2022 г. №569.</a:t>
            </a:r>
          </a:p>
          <a:p>
            <a:pPr indent="0"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63947"/>
            <a:ext cx="6272106" cy="47275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Цель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преподавания предмета 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02024" y="2393346"/>
            <a:ext cx="8596668" cy="3880773"/>
          </a:xfrm>
        </p:spPr>
        <p:txBody>
          <a:bodyPr/>
          <a:lstStyle/>
          <a:p>
            <a:pPr algn="just" eaLnBrk="1" hangingPunct="1"/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формирование у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обучающихся </a:t>
            </a: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мотивации к осознанному нравственному поведению, основанному на знании и уважении культурных традиций  многонационального народа России, а также к диалогу с представителями других культур и мировоззрений 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Предлагается для изучения один </a:t>
            </a:r>
            <a:b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</a:b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из шести модулей: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православной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исламской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буддийской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России», </a:t>
            </a:r>
          </a:p>
          <a:p>
            <a:pPr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«Основы светской этики».</a:t>
            </a:r>
          </a:p>
          <a:p>
            <a:pPr eaLnBrk="1" hangingPunct="1"/>
            <a:endParaRPr lang="ru-RU" alt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православной культуры»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57447" y="1375814"/>
            <a:ext cx="9094123" cy="5581650"/>
          </a:xfrm>
        </p:spPr>
        <p:txBody>
          <a:bodyPr/>
          <a:lstStyle/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православную духовную традицию. Особенности восточного христианства. Культура и религия. Во что верят православные христиане. Добро и Зло в православной традиции. Золотое правило нравственности. Любовь к ближнему. Отношение к труду. Долг и ответственность. Милосердие и сострадание. Православие в России. Православный храм и другие святыни. Символический язык православной культуры: христианское искусство (иконы, фрески, церковное пение, прикладное искусство), православный календарь. Праздники. Христианская семья и её ценности.</a:t>
            </a:r>
          </a:p>
          <a:p>
            <a:pPr indent="457200" algn="just" eaLnBrk="1" hangingPunct="1">
              <a:lnSpc>
                <a:spcPct val="10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>
              <a:lnSpc>
                <a:spcPct val="80000"/>
              </a:lnSpc>
            </a:pPr>
            <a:endParaRPr lang="ru-RU" altLang="ru-RU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исламской культуры»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166255" y="1270000"/>
            <a:ext cx="9443258" cy="5505450"/>
          </a:xfrm>
        </p:spPr>
        <p:txBody>
          <a:bodyPr>
            <a:normAutofit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исламскую духовную традицию. Культура и религия.  Пророк Мухаммад – образец человека и учитель нравственности в исламской традиции. Во что верят правоверные мусульмане. Добро и зло в исламской традиции. Золотое правило нравственности. Любовь к ближнему. Отношение к труду. Долг и ответственность. Милосердие и сострадание. Столпы ислама и исламской этики. Обязанности мусульман. Для чего построена и как устроена мечеть. Мусульманское летоисчисление и календарь. Ислам в России. Семья в исламе. Праздники исламских народов России: их происхождение и особенности проведения. Нравственные ценности ислама.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2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523" y="368531"/>
            <a:ext cx="8596668" cy="1320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«Основы буддийской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534516" y="1204625"/>
            <a:ext cx="9341003" cy="478885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</a:t>
            </a:r>
            <a:r>
              <a:rPr lang="ru-RU" alt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буддийскую духовную традицию. Культура и религия. Будда и его учение. Буддийские святые. Будды. Семья в буддийской культуре и её ценности. Буддизм в России. Человек в буддийской картине мира. Буддийские символы. Буддийские ритуалы. Буддийские святыни. Буддийские священные сооружения. Буддийский храм. Буддийский календарь.  Праздники в буддийской культуре. Искусство в буддийской культуре. </a:t>
            </a:r>
          </a:p>
          <a:p>
            <a:pPr marL="182880" indent="-182880" algn="just"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ru-RU" altLang="ru-RU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многоконфессионального народа России</a:t>
            </a:r>
            <a:r>
              <a:rPr lang="ru-RU" altLang="ru-RU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8779"/>
            <a:ext cx="8596668" cy="1320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lnSpc>
                <a:spcPct val="115000"/>
              </a:lnSpc>
            </a:pPr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иудейской культуры»</a:t>
            </a:r>
            <a:r>
              <a:rPr lang="ru-RU" altLang="ru-RU" dirty="0">
                <a:latin typeface="Times New Roman" pitchFamily="18" charset="0"/>
                <a:cs typeface="Calibri" pitchFamily="34" charset="0"/>
              </a:rPr>
              <a:t/>
            </a:r>
            <a:br>
              <a:rPr lang="ru-RU" altLang="ru-RU" dirty="0">
                <a:latin typeface="Times New Roman" pitchFamily="18" charset="0"/>
                <a:cs typeface="Calibri" pitchFamily="34" charset="0"/>
              </a:rPr>
            </a:br>
            <a:endParaRPr lang="ru-RU" alt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677333" y="1280160"/>
            <a:ext cx="8907241" cy="5278581"/>
          </a:xfrm>
        </p:spPr>
        <p:txBody>
          <a:bodyPr>
            <a:normAutofit fontScale="77500" lnSpcReduction="20000"/>
          </a:bodyPr>
          <a:lstStyle/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Россия – наша Родина.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Введение в иудейскую духовную традицию. Культура и религия.  Тора – главная книга иудаизма. Классические тексты иудаизма. Патриархи еврейского народа. Пророки и праведники в иудейской культуре. Храм в жизни иудеев. Назначение синагоги и её устройство. Суббота (Шабат) в иудейской традиции. Иудаизм в России. Традиции иудаизма в повседневной жизни евреев. Ответственное принятие заповедей. Еврейский дом. Знакомство с еврейским календарём: его устройство и особенности. Еврейские праздники: их история и традиции. Ценности семейной жизни в иудейской традиции.</a:t>
            </a:r>
          </a:p>
          <a:p>
            <a:pPr indent="457200" algn="just" eaLnBrk="1" hangingPunct="1">
              <a:lnSpc>
                <a:spcPct val="115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Любовь и уважение к Отечеству. Патриотизм многонационального многоконфессионального народа России.</a:t>
            </a:r>
          </a:p>
          <a:p>
            <a:pPr indent="457200" eaLnBrk="1" hangingPunct="1"/>
            <a:endParaRPr lang="ru-RU" alt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6" y="318655"/>
            <a:ext cx="10337029" cy="1320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Calibri" pitchFamily="34" charset="0"/>
              </a:rPr>
              <a:t>«Основы религиозных культур народов России»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35581" y="1112982"/>
            <a:ext cx="8625291" cy="5656263"/>
          </a:xfrm>
        </p:spPr>
        <p:txBody>
          <a:bodyPr rtlCol="0">
            <a:normAutofit/>
          </a:bodyPr>
          <a:lstStyle/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наша Родина. 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религия. Религии мира и их основатели. Священные книги религий мира. Хранители предания в религиях мира. Человек в религиозных традициях мира. Добро и зло. Священные сооружения. Искусство в религиозной культуре. Искусство в религиозной культуре. Религии России. Религия и мораль. Нравственные заповеди в религиях мира. Обычаи и обряды. Религиозные ритуалы в искусстве. Праздники и календари в религиях мира. Семья, семейные ценности. Долг, свобода, ответственность, труд. Милосердие, забота о слабых, взаимопомощь, социальные проблемы общества и отношение к ним разных религий.</a:t>
            </a:r>
          </a:p>
          <a:p>
            <a:pPr marL="182880" indent="-182880" algn="just">
              <a:defRPr/>
            </a:pP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уважение к Отечеству. Патриотизм многонационального и многоконфессионального народа России.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ru-RU" alt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</TotalTime>
  <Words>911</Words>
  <Application>Microsoft Office PowerPoint</Application>
  <PresentationFormat>Широкоэкранный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Corbel</vt:lpstr>
      <vt:lpstr>Symbol</vt:lpstr>
      <vt:lpstr>Times New Roman</vt:lpstr>
      <vt:lpstr>Trebuchet MS</vt:lpstr>
      <vt:lpstr>Wingdings</vt:lpstr>
      <vt:lpstr>Wingdings 2</vt:lpstr>
      <vt:lpstr>Wingdings 3</vt:lpstr>
      <vt:lpstr>Аспект</vt:lpstr>
      <vt:lpstr>  Обеспечение свободного добровольного информированного выбора  родителями (законными представителями) обучающихся 4-х классов одного из модулей комплексного учебного  курса  «Основы религиозных культур и светской этики» в 2026-2027 учебном году </vt:lpstr>
      <vt:lpstr>ОСНОВАНИЯ</vt:lpstr>
      <vt:lpstr>Цель  преподавания предмета </vt:lpstr>
      <vt:lpstr>Предлагается для изучения один  из шести модулей:</vt:lpstr>
      <vt:lpstr>«Основы православной культуры» </vt:lpstr>
      <vt:lpstr>«Основы исламской культуры» </vt:lpstr>
      <vt:lpstr>«Основы буддийской культуры» </vt:lpstr>
      <vt:lpstr>«Основы иудейской культуры» </vt:lpstr>
      <vt:lpstr>«Основы религиозных культур народов России»</vt:lpstr>
      <vt:lpstr>«Основы светской этики» </vt:lpstr>
      <vt:lpstr>Учебники </vt:lpstr>
      <vt:lpstr>Педагоги </vt:lpstr>
      <vt:lpstr>Презентация PowerPoint</vt:lpstr>
      <vt:lpstr>Сроки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свободного добровольного информированного выбора родителями (законными представителями) учащихся 4 классов одного из модулей комплексного учебного  курса «Основы религиозных культур и светской этики» в 2017-2018 учебном году</dc:title>
  <dc:creator>Виталий</dc:creator>
  <cp:lastModifiedBy>12</cp:lastModifiedBy>
  <cp:revision>57</cp:revision>
  <dcterms:created xsi:type="dcterms:W3CDTF">2017-03-14T18:32:42Z</dcterms:created>
  <dcterms:modified xsi:type="dcterms:W3CDTF">2026-03-23T05:06:44Z</dcterms:modified>
</cp:coreProperties>
</file>