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13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orbe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orbe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D83F940-3ECE-4218-AFE9-2950E7BEDE52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0EDAD8-66F8-4F02-B11B-EDF2B1B3EA40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067879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5093038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7410730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301751175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279543441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771808253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085D41C-FC64-4F23-8B08-58CCB730424E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53C86D-CE01-49ED-8D16-90EE014E609E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6642747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7D7ECA-2917-41B9-90FC-563022830435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1BC467-F54F-4BC7-8E7E-CBEC8021FAC6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848507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45A672C-F6AE-4A07-98A3-FFA33A153846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CD7CD-5C6A-444F-8486-8A3ACD000122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046984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FE48D5-B49D-4AEC-AD58-410BFE17196A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D86D2-2663-4B60-B089-57B302A915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28747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B8E782B-0CB3-4793-9BB6-7B714BE70D65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29D586-29DC-4A7C-A55E-A21708E7F7F9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488940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4791790-6344-4183-AD71-27520F8D3DF4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C238F-1E5D-459E-9876-97171DC5E8AD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20053117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1571813-2FA5-470E-AD57-9D13D8140C62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5065B8-0A59-44C5-8E70-CDED2670DFC1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552423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C3D2C51-E4A4-4267-A9BE-25EC675F3B9A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5C93F8-381D-4B62-B1FE-94BC811D8CE7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1169703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D0753FE-9E21-4E08-B933-2D767C60D7CA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970EB1-3400-4262-BCB7-8B156B96FAF3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624455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354F72-627C-46ED-9AB2-104AA7EBB683}" type="slidenum">
              <a:rPr lang="en-US" altLang="ru-RU" smtClean="0"/>
              <a:pPr/>
              <a:t>‹#›</a:t>
            </a:fld>
            <a:endParaRPr lang="en-US" alt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A1FA79B-81F3-457F-9E80-0FD166139C68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97954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BD25F00-35C1-48D1-BA42-D6EF127D961D}" type="datetimeFigureOut">
              <a:rPr lang="en-US" smtClean="0"/>
              <a:pPr>
                <a:defRPr/>
              </a:pPr>
              <a:t>3/23/2026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4EC2891-7B53-4152-AA52-8A31A95C18E8}" type="slidenum">
              <a:rPr lang="en-US" altLang="ru-RU" smtClean="0"/>
              <a:pPr/>
              <a:t>‹#›</a:t>
            </a:fld>
            <a:endParaRPr lang="en-US" altLang="ru-RU"/>
          </a:p>
        </p:txBody>
      </p:sp>
    </p:spTree>
    <p:extLst>
      <p:ext uri="{BB962C8B-B14F-4D97-AF65-F5344CB8AC3E}">
        <p14:creationId xmlns:p14="http://schemas.microsoft.com/office/powerpoint/2010/main" val="3032776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40" r:id="rId1"/>
    <p:sldLayoutId id="2147484141" r:id="rId2"/>
    <p:sldLayoutId id="2147484142" r:id="rId3"/>
    <p:sldLayoutId id="2147484143" r:id="rId4"/>
    <p:sldLayoutId id="2147484144" r:id="rId5"/>
    <p:sldLayoutId id="2147484145" r:id="rId6"/>
    <p:sldLayoutId id="2147484146" r:id="rId7"/>
    <p:sldLayoutId id="2147484147" r:id="rId8"/>
    <p:sldLayoutId id="2147484148" r:id="rId9"/>
    <p:sldLayoutId id="2147484149" r:id="rId10"/>
    <p:sldLayoutId id="2147484150" r:id="rId11"/>
    <p:sldLayoutId id="2147484151" r:id="rId12"/>
    <p:sldLayoutId id="2147484152" r:id="rId13"/>
    <p:sldLayoutId id="2147484153" r:id="rId14"/>
    <p:sldLayoutId id="2147484154" r:id="rId15"/>
    <p:sldLayoutId id="2147484155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png"/><Relationship Id="rId7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81689" y="2079481"/>
            <a:ext cx="9020175" cy="32559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/>
              <a:t/>
            </a:r>
            <a:br>
              <a:rPr lang="ru-RU" sz="3600" b="1" dirty="0"/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Обеспечение свободного добровольного информированного выбора 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родителями (законными представителями)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обучающихся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4-х классов одного из модулей комплексного учебного  курса </a:t>
            </a:r>
            <a:b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«Основы религиозных культур и светской этики» в </a:t>
            </a:r>
            <a:r>
              <a:rPr lang="ru-RU" sz="3600" b="1" dirty="0" smtClean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2026-2027 </a:t>
            </a: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учебном году </a:t>
            </a:r>
            <a:endParaRPr lang="ru-RU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2996" y="5827222"/>
            <a:ext cx="10345767" cy="1030778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defRPr/>
            </a:pPr>
            <a:endParaRPr lang="ru-RU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04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</a:rPr>
              <a:t>марта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2026</a:t>
            </a:r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0462" y="185651"/>
            <a:ext cx="8596668" cy="13208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«Основы светской этики»</a:t>
            </a:r>
            <a: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/>
            </a:r>
            <a:br>
              <a:rPr lang="ru-RU" altLang="ru-RU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</a:br>
            <a:endParaRPr lang="ru-RU" alt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>
            <a:off x="369762" y="1121498"/>
            <a:ext cx="9181561" cy="4888604"/>
          </a:xfrm>
        </p:spPr>
        <p:txBody>
          <a:bodyPr>
            <a:normAutofit fontScale="92500" lnSpcReduction="20000"/>
          </a:bodyPr>
          <a:lstStyle/>
          <a:p>
            <a:pPr indent="457200" algn="just" eaLnBrk="1" hangingPunct="1">
              <a:lnSpc>
                <a:spcPct val="115000"/>
              </a:lnSpc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Россия – наша Родина.	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Культура и мораль.  Этика и её значение в жизни человека. Праздники как одна из форм исторической памяти. Образцы нравственности в культурах разных народов. Государство и мораль гражданина. Образцы нравственности в культуре Отечества. Трудовая мораль. Нравственные традиции предпринимательства. Что значит быть нравственным в наше время? Высшие нравственные ценности, идеалы, принципы морали. Методика создания морального кодекса в школе. Нормы морали. Этикет. Образование как нравственная норма. Методы нравственного самосовершенствования.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Любовь и уважение к отечеству. Патриотизм многонационального многоконфессионального народа России.</a:t>
            </a:r>
          </a:p>
          <a:p>
            <a:pPr indent="457200" eaLnBrk="1" hangingPunct="1"/>
            <a:endParaRPr lang="ru-RU" altLang="ru-RU" sz="1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17414" y="7937"/>
            <a:ext cx="8596668" cy="1320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Учебники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15363" name="Объект 2"/>
          <p:cNvSpPr>
            <a:spLocks noGrp="1"/>
          </p:cNvSpPr>
          <p:nvPr>
            <p:ph idx="1"/>
          </p:nvPr>
        </p:nvSpPr>
        <p:spPr>
          <a:xfrm>
            <a:off x="155575" y="621532"/>
            <a:ext cx="11426334" cy="5557838"/>
          </a:xfrm>
        </p:spPr>
        <p:txBody>
          <a:bodyPr/>
          <a:lstStyle/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православной культуры»,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авторы: Васильева О.Ю.,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Кульберг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А.С.,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Корытко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О.В. и др.</a:t>
            </a:r>
          </a:p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исламской культуры»,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авторы: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Латышина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Д.И.,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Муртазин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М.Ф. </a:t>
            </a:r>
          </a:p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буддийской культуры»,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автор: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Чимитдоржиев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В. Л.</a:t>
            </a:r>
          </a:p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иудейской культуры»,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авторы: Членов М. А.,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Миндрина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Г. А.,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Глоцер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 В.</a:t>
            </a:r>
          </a:p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религиозных культур народов России»,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авторы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Беглов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А.Л., Саплина Е.В., Токарева Е.С.,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Ярлыкапов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А.А.</a:t>
            </a:r>
          </a:p>
          <a:p>
            <a:pPr algn="just">
              <a:lnSpc>
                <a:spcPct val="105000"/>
              </a:lnSpc>
              <a:buClr>
                <a:srgbClr val="A9A57C"/>
              </a:buClr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светской этики», 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Просвещение, авторы: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Шемшурина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А.И., </a:t>
            </a:r>
            <a:r>
              <a:rPr lang="ru-RU" altLang="ru-RU" b="1" dirty="0" err="1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Шемшурин</a:t>
            </a:r>
            <a:r>
              <a:rPr lang="ru-RU" altLang="ru-RU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А.А.</a:t>
            </a:r>
            <a:endParaRPr lang="ru-RU" altLang="ru-RU" dirty="0"/>
          </a:p>
          <a:p>
            <a:pPr eaLnBrk="1" hangingPunct="1">
              <a:lnSpc>
                <a:spcPct val="80000"/>
              </a:lnSpc>
            </a:pPr>
            <a:endParaRPr lang="ru-RU" alt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848" y="4688377"/>
            <a:ext cx="1564290" cy="206848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30485" r="30315"/>
          <a:stretch/>
        </p:blipFill>
        <p:spPr>
          <a:xfrm>
            <a:off x="2039514" y="4688376"/>
            <a:ext cx="1544467" cy="206848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5303" y="4688375"/>
            <a:ext cx="1553402" cy="2071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5176" y="4688375"/>
            <a:ext cx="1563214" cy="2068484"/>
          </a:xfrm>
          <a:prstGeom prst="rect">
            <a:avLst/>
          </a:prstGeom>
        </p:spPr>
      </p:pic>
      <p:sp>
        <p:nvSpPr>
          <p:cNvPr id="8" name="AutoShape 4" descr="https://buybookshere.pt/upload/iblock/172/1722ae24a592227c021abe603cde9c3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1852" t="10576" r="46753" b="13187"/>
          <a:stretch/>
        </p:blipFill>
        <p:spPr>
          <a:xfrm>
            <a:off x="5340147" y="4688375"/>
            <a:ext cx="1517854" cy="2073261"/>
          </a:xfrm>
          <a:prstGeom prst="rect">
            <a:avLst/>
          </a:prstGeom>
        </p:spPr>
      </p:pic>
      <p:pic>
        <p:nvPicPr>
          <p:cNvPr id="1030" name="Picture 6" descr="Беглов, Саплина, Токарева - Основы религиозных культур народов России. 4 класс. Учебник. ФГОС обложка книги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9443" y="4688375"/>
            <a:ext cx="1564291" cy="2068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6760" y="518160"/>
            <a:ext cx="8596668" cy="1320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175059" y="1313584"/>
            <a:ext cx="10947370" cy="4654550"/>
          </a:xfrm>
        </p:spPr>
        <p:txBody>
          <a:bodyPr>
            <a:normAutofit/>
          </a:bodyPr>
          <a:lstStyle/>
          <a:p>
            <a:r>
              <a:rPr lang="ru-RU" alt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Барткова</a:t>
            </a:r>
            <a:r>
              <a:rPr lang="ru-RU" alt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Юлия Анатольевна</a:t>
            </a:r>
            <a:endParaRPr lang="ru-RU" alt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Воробьева Екатерина Леонидовна</a:t>
            </a:r>
            <a:endParaRPr lang="ru-RU" alt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Бедашева</a:t>
            </a:r>
            <a:r>
              <a:rPr lang="ru-RU" alt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Юлия Сергеевна</a:t>
            </a:r>
            <a:endParaRPr lang="ru-RU" alt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Мирошниченко Ольга Михайловна</a:t>
            </a:r>
            <a:endParaRPr lang="ru-RU" alt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учителя начальных классов, прошедшие курсы повышения квалификации по учебному предмету «Основы религиозных культур и светской этики»</a:t>
            </a:r>
          </a:p>
          <a:p>
            <a:pPr eaLnBrk="1" hangingPunct="1"/>
            <a:endParaRPr lang="ru-RU" alt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29" b="5657"/>
          <a:stretch/>
        </p:blipFill>
        <p:spPr>
          <a:xfrm>
            <a:off x="482138" y="58189"/>
            <a:ext cx="8271164" cy="6666806"/>
          </a:xfrm>
        </p:spPr>
      </p:pic>
    </p:spTree>
    <p:extLst>
      <p:ext uri="{BB962C8B-B14F-4D97-AF65-F5344CB8AC3E}">
        <p14:creationId xmlns:p14="http://schemas.microsoft.com/office/powerpoint/2010/main" val="7009714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8480" y="341109"/>
            <a:ext cx="8596668" cy="1320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Сроки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7411" name="Объект 2"/>
          <p:cNvSpPr>
            <a:spLocks noGrp="1"/>
          </p:cNvSpPr>
          <p:nvPr>
            <p:ph idx="1"/>
          </p:nvPr>
        </p:nvSpPr>
        <p:spPr>
          <a:xfrm>
            <a:off x="482139" y="1150071"/>
            <a:ext cx="9252064" cy="5366820"/>
          </a:xfrm>
        </p:spPr>
        <p:txBody>
          <a:bodyPr>
            <a:normAutofit/>
          </a:bodyPr>
          <a:lstStyle/>
          <a:p>
            <a:pPr marL="0" indent="0" algn="ctr" eaLnBrk="1" hangingPunct="1">
              <a:buFont typeface="Wingdings 2" pitchFamily="18" charset="2"/>
              <a:buNone/>
            </a:pPr>
            <a:r>
              <a:rPr lang="ru-RU" altLang="ru-RU" sz="3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 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07</a:t>
            </a:r>
            <a:r>
              <a:rPr lang="ru-RU" altLang="ru-RU" sz="32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апреля 2026 </a:t>
            </a:r>
            <a:r>
              <a:rPr lang="ru-RU" altLang="ru-RU" sz="3200" b="1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года:</a:t>
            </a:r>
            <a:endParaRPr lang="ru-RU" altLang="ru-RU" sz="3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изучить информационные материалы (рекомендации, программы, учебники);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определиться с выбором модуля;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написать заявление в конце родительского собрания и сдать его классному руководителю;</a:t>
            </a:r>
          </a:p>
          <a:p>
            <a:pPr marL="0" indent="0" algn="just" eaLnBrk="1" hangingPunct="1">
              <a:buFont typeface="Wingdings" pitchFamily="2" charset="2"/>
              <a:buChar char="Ø"/>
            </a:pPr>
            <a:r>
              <a:rPr lang="ru-RU" altLang="ru-RU" sz="32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основании заявлений будут подведены итоги выбора, которые будут оформлены протоколами.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03014" y="724938"/>
            <a:ext cx="3325813" cy="46005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ОСНОВАНИЯ</a:t>
            </a:r>
          </a:p>
        </p:txBody>
      </p:sp>
      <p:sp>
        <p:nvSpPr>
          <p:cNvPr id="6147" name="Объект 4"/>
          <p:cNvSpPr>
            <a:spLocks noGrp="1"/>
          </p:cNvSpPr>
          <p:nvPr>
            <p:ph idx="1"/>
          </p:nvPr>
        </p:nvSpPr>
        <p:spPr>
          <a:xfrm>
            <a:off x="0" y="1454728"/>
            <a:ext cx="9638762" cy="5037512"/>
          </a:xfrm>
        </p:spPr>
        <p:txBody>
          <a:bodyPr>
            <a:normAutofit lnSpcReduction="10000"/>
          </a:bodyPr>
          <a:lstStyle/>
          <a:p>
            <a:pPr indent="0" algn="just" eaLnBrk="1" hangingPunct="1">
              <a:buFont typeface="Wingdings 2" pitchFamily="18" charset="2"/>
              <a:buNone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в соответствии с:</a:t>
            </a:r>
          </a:p>
          <a:p>
            <a:pPr indent="0" algn="just">
              <a:buFont typeface="Symbol" pitchFamily="18" charset="2"/>
              <a:buChar char=""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Федеральным  государственным образовательным стандартом начального общего образования, утверждённым приказом Министерства образования и науки Российской Федерации от 6 октября 2009 г № 373;</a:t>
            </a:r>
          </a:p>
          <a:p>
            <a:pPr indent="0" algn="just">
              <a:buFont typeface="Symbol" pitchFamily="18" charset="2"/>
              <a:buChar char=""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Федеральным  государственным образовательным стандартом начального общего образования, утверждённым приказом Министерства просвещения Российской Федерации от 31 мая 2021 г № 286;</a:t>
            </a:r>
          </a:p>
          <a:p>
            <a:pPr indent="0" algn="just">
              <a:buFont typeface="Symbol" pitchFamily="18" charset="2"/>
              <a:buChar char=""/>
            </a:pPr>
            <a:r>
              <a:rPr lang="ru-RU" altLang="ru-RU" sz="24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Приказом Министерства просвещения Российской Федерации «О внесении изменений в федеральный государственный образовательный стандарт начального общего образования» от 18.07.2022 г. №569.</a:t>
            </a:r>
          </a:p>
          <a:p>
            <a:pPr indent="0"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863947"/>
            <a:ext cx="6272106" cy="4727575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Цель </a:t>
            </a:r>
            <a:b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</a:b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преподавания предмета 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171" name="Объект 2"/>
          <p:cNvSpPr>
            <a:spLocks noGrp="1"/>
          </p:cNvSpPr>
          <p:nvPr>
            <p:ph idx="1"/>
          </p:nvPr>
        </p:nvSpPr>
        <p:spPr>
          <a:xfrm>
            <a:off x="802024" y="2393346"/>
            <a:ext cx="8596668" cy="3880773"/>
          </a:xfrm>
        </p:spPr>
        <p:txBody>
          <a:bodyPr/>
          <a:lstStyle/>
          <a:p>
            <a:pPr algn="just" eaLnBrk="1" hangingPunct="1"/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формирование у </a:t>
            </a:r>
            <a:r>
              <a:rPr lang="ru-RU" altLang="ru-RU" sz="2800" b="1" dirty="0" smtClean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обучающихся </a:t>
            </a: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мотивации к осознанному нравственному поведению, основанному на знании и уважении культурных традиций  многонационального народа России, а также к диалогу с представителями других культур и мировоззрений </a:t>
            </a:r>
            <a:endParaRPr lang="ru-RU" altLang="ru-RU" sz="2800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wrap="square" numCol="1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Предлагается для изучения один </a:t>
            </a:r>
            <a:b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</a:b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из шести модулей:</a:t>
            </a:r>
            <a:endParaRPr lang="ru-RU" alt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8195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православной культуры»,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исламской культуры»,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буддийской культуры»,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иудейской культуры»,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религиозных культур народов России», </a:t>
            </a:r>
          </a:p>
          <a:p>
            <a:pPr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«Основы светской этики».</a:t>
            </a:r>
          </a:p>
          <a:p>
            <a:pPr eaLnBrk="1" hangingPunct="1"/>
            <a:endParaRPr lang="ru-RU" alt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«Основы православной культуры»</a:t>
            </a:r>
            <a:r>
              <a:rPr lang="ru-RU" sz="3200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sz="3200" dirty="0">
                <a:solidFill>
                  <a:schemeClr val="accent2">
                    <a:lumMod val="75000"/>
                  </a:schemeClr>
                </a:solidFill>
              </a:rPr>
            </a:br>
            <a:endParaRPr lang="ru-RU" sz="32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9219" name="Объект 2"/>
          <p:cNvSpPr>
            <a:spLocks noGrp="1"/>
          </p:cNvSpPr>
          <p:nvPr>
            <p:ph idx="1"/>
          </p:nvPr>
        </p:nvSpPr>
        <p:spPr>
          <a:xfrm>
            <a:off x="357447" y="1375814"/>
            <a:ext cx="9094123" cy="5581650"/>
          </a:xfrm>
        </p:spPr>
        <p:txBody>
          <a:bodyPr/>
          <a:lstStyle/>
          <a:p>
            <a:pPr indent="457200" algn="just" eaLnBrk="1" hangingPunct="1">
              <a:lnSpc>
                <a:spcPct val="10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Россия – наша Родина.</a:t>
            </a:r>
          </a:p>
          <a:p>
            <a:pPr indent="457200" algn="just" eaLnBrk="1" hangingPunct="1">
              <a:lnSpc>
                <a:spcPct val="10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Введение в православную духовную традицию. Особенности восточного христианства. Культура и религия. Во что верят православные христиане. Добро и Зло в православной традиции. Золотое правило нравственности. Любовь к ближнему. Отношение к труду. Долг и ответственность. Милосердие и сострадание. Православие в России. Православный храм и другие святыни. Символический язык православной культуры: христианское искусство (иконы, фрески, церковное пение, прикладное искусство), православный календарь. Праздники. Христианская семья и её ценности.</a:t>
            </a:r>
          </a:p>
          <a:p>
            <a:pPr indent="457200" algn="just" eaLnBrk="1" hangingPunct="1">
              <a:lnSpc>
                <a:spcPct val="10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Любовь и уважение к отечеству. Патриотизм многонационального многоконфессионального народа России.</a:t>
            </a:r>
          </a:p>
          <a:p>
            <a:pPr indent="457200" eaLnBrk="1" hangingPunct="1">
              <a:lnSpc>
                <a:spcPct val="80000"/>
              </a:lnSpc>
            </a:pPr>
            <a:endParaRPr lang="ru-RU" altLang="ru-RU" sz="1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«Основы исламской культуры»</a:t>
            </a:r>
            <a:r>
              <a:rPr lang="ru-RU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ru-RU" dirty="0">
                <a:solidFill>
                  <a:schemeClr val="accent2">
                    <a:lumMod val="75000"/>
                  </a:schemeClr>
                </a:solidFill>
              </a:rPr>
            </a:b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243" name="Объект 2"/>
          <p:cNvSpPr>
            <a:spLocks noGrp="1"/>
          </p:cNvSpPr>
          <p:nvPr>
            <p:ph idx="1"/>
          </p:nvPr>
        </p:nvSpPr>
        <p:spPr>
          <a:xfrm>
            <a:off x="166255" y="1270000"/>
            <a:ext cx="9443258" cy="5505450"/>
          </a:xfrm>
        </p:spPr>
        <p:txBody>
          <a:bodyPr>
            <a:normAutofit/>
          </a:bodyPr>
          <a:lstStyle/>
          <a:p>
            <a:pPr indent="457200" algn="just" eaLnBrk="1" hangingPunct="1">
              <a:lnSpc>
                <a:spcPct val="11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 Россия – наша Родина.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Введение в исламскую духовную традицию. Культура и религия.  Пророк Мухаммад – образец человека и учитель нравственности в исламской традиции. Во что верят правоверные мусульмане. Добро и зло в исламской традиции. Золотое правило нравственности. Любовь к ближнему. Отношение к труду. Долг и ответственность. Милосердие и сострадание. Столпы ислама и исламской этики. Обязанности мусульман. Для чего построена и как устроена мечеть. Мусульманское летоисчисление и календарь. Ислам в России. Семья в исламе. Праздники исламских народов России: их происхождение и особенности проведения. Нравственные ценности ислама.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2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Любовь и уважение к отечеству. Патриотизм многонационального многоконфессионального народа России.</a:t>
            </a:r>
          </a:p>
          <a:p>
            <a:pPr indent="457200" eaLnBrk="1" hangingPunct="1"/>
            <a:endParaRPr lang="ru-RU" altLang="ru-R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523" y="368531"/>
            <a:ext cx="8596668" cy="13208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«Основы буддийской культуры»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11267" name="Объект 2"/>
          <p:cNvSpPr>
            <a:spLocks noGrp="1"/>
          </p:cNvSpPr>
          <p:nvPr>
            <p:ph idx="1"/>
          </p:nvPr>
        </p:nvSpPr>
        <p:spPr>
          <a:xfrm>
            <a:off x="534516" y="1204625"/>
            <a:ext cx="9341003" cy="4788851"/>
          </a:xfrm>
        </p:spPr>
        <p:txBody>
          <a:bodyPr rtlCol="0">
            <a:normAutofit fontScale="25000" lnSpcReduction="20000"/>
          </a:bodyPr>
          <a:lstStyle/>
          <a:p>
            <a:pPr marL="182880" indent="-182880" algn="just" eaLnBrk="1" fontAlgn="auto" hangingPunct="1">
              <a:spcAft>
                <a:spcPts val="0"/>
              </a:spcAft>
              <a:defRPr/>
            </a:pPr>
            <a:r>
              <a:rPr lang="ru-RU" altLang="ru-RU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наша Родина</a:t>
            </a:r>
            <a:r>
              <a:rPr lang="ru-RU" altLang="ru-RU" sz="8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altLang="ru-RU" sz="8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2880" indent="-182880" algn="just" eaLnBrk="1" fontAlgn="auto" hangingPunct="1">
              <a:lnSpc>
                <a:spcPct val="150000"/>
              </a:lnSpc>
              <a:spcAft>
                <a:spcPts val="0"/>
              </a:spcAft>
              <a:defRPr/>
            </a:pPr>
            <a:r>
              <a:rPr lang="ru-RU" altLang="ru-RU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Введение в буддийскую духовную традицию. Культура и религия. Будда и его учение. Буддийские святые. Будды. Семья в буддийской культуре и её ценности. Буддизм в России. Человек в буддийской картине мира. Буддийские символы. Буддийские ритуалы. Буддийские святыни. Буддийские священные сооружения. Буддийский храм. Буддийский календарь.  Праздники в буддийской культуре. Искусство в буддийской культуре. </a:t>
            </a:r>
          </a:p>
          <a:p>
            <a:pPr marL="182880" indent="-182880" algn="just" eaLnBrk="1" fontAlgn="auto" hangingPunct="1">
              <a:lnSpc>
                <a:spcPct val="160000"/>
              </a:lnSpc>
              <a:spcAft>
                <a:spcPts val="0"/>
              </a:spcAft>
              <a:defRPr/>
            </a:pPr>
            <a:r>
              <a:rPr lang="ru-RU" altLang="ru-RU" sz="8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уважение к отечеству. Патриотизм многонационального многоконфессионального народа России</a:t>
            </a:r>
            <a:r>
              <a:rPr lang="ru-RU" altLang="ru-RU" sz="9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endParaRPr lang="ru-RU" alt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68779"/>
            <a:ext cx="8596668" cy="1320800"/>
          </a:xfrm>
        </p:spPr>
        <p:txBody>
          <a:bodyPr wrap="square" numCol="1" anchorCtr="0" compatLnSpc="1">
            <a:prstTxWarp prst="textNoShape">
              <a:avLst/>
            </a:prstTxWarp>
            <a:normAutofit fontScale="90000"/>
          </a:bodyPr>
          <a:lstStyle/>
          <a:p>
            <a:pPr algn="ctr" eaLnBrk="1" hangingPunct="1">
              <a:lnSpc>
                <a:spcPct val="115000"/>
              </a:lnSpc>
            </a:pPr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«Основы иудейской культуры»</a:t>
            </a:r>
            <a:r>
              <a:rPr lang="ru-RU" altLang="ru-RU" dirty="0">
                <a:latin typeface="Times New Roman" pitchFamily="18" charset="0"/>
                <a:cs typeface="Calibri" pitchFamily="34" charset="0"/>
              </a:rPr>
              <a:t/>
            </a:r>
            <a:br>
              <a:rPr lang="ru-RU" altLang="ru-RU" dirty="0">
                <a:latin typeface="Times New Roman" pitchFamily="18" charset="0"/>
                <a:cs typeface="Calibri" pitchFamily="34" charset="0"/>
              </a:rPr>
            </a:br>
            <a:endParaRPr lang="ru-RU" altLang="ru-RU" dirty="0"/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xfrm>
            <a:off x="677333" y="1280160"/>
            <a:ext cx="8907241" cy="5278581"/>
          </a:xfrm>
        </p:spPr>
        <p:txBody>
          <a:bodyPr>
            <a:normAutofit fontScale="77500" lnSpcReduction="20000"/>
          </a:bodyPr>
          <a:lstStyle/>
          <a:p>
            <a:pPr indent="457200"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Россия – наша Родина.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Введение в иудейскую духовную традицию. Культура и религия.  Тора – главная книга иудаизма. Классические тексты иудаизма. Патриархи еврейского народа. Пророки и праведники в иудейской культуре. Храм в жизни иудеев. Назначение синагоги и её устройство. Суббота (Шабат) в иудейской традиции. Иудаизм в России. Традиции иудаизма в повседневной жизни евреев. Ответственное принятие заповедей. Еврейский дом. Знакомство с еврейским календарём: его устройство и особенности. Еврейские праздники: их история и традиции. Ценности семейной жизни в иудейской традиции.</a:t>
            </a:r>
          </a:p>
          <a:p>
            <a:pPr indent="457200" algn="just" eaLnBrk="1" hangingPunct="1">
              <a:lnSpc>
                <a:spcPct val="115000"/>
              </a:lnSpc>
            </a:pPr>
            <a:r>
              <a:rPr lang="ru-RU" altLang="ru-RU" sz="2800" b="1" dirty="0">
                <a:solidFill>
                  <a:schemeClr val="tx1"/>
                </a:solidFill>
                <a:latin typeface="Times New Roman" pitchFamily="18" charset="0"/>
                <a:cs typeface="Calibri" pitchFamily="34" charset="0"/>
              </a:rPr>
              <a:t>Любовь и уважение к Отечеству. Патриотизм многонационального многоконфессионального народа России.</a:t>
            </a:r>
          </a:p>
          <a:p>
            <a:pPr indent="457200" eaLnBrk="1" hangingPunct="1"/>
            <a:endParaRPr lang="ru-RU" altLang="ru-RU" sz="1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006" y="318655"/>
            <a:ext cx="10337029" cy="1320800"/>
          </a:xfrm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algn="ctr" eaLnBrk="1" hangingPunct="1"/>
            <a:r>
              <a:rPr lang="ru-RU" altLang="ru-RU" b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Calibri" pitchFamily="34" charset="0"/>
              </a:rPr>
              <a:t>«Основы религиозных культур народов России»</a:t>
            </a:r>
            <a:endParaRPr lang="ru-RU" alt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3315" name="Объект 2"/>
          <p:cNvSpPr>
            <a:spLocks noGrp="1"/>
          </p:cNvSpPr>
          <p:nvPr>
            <p:ph idx="1"/>
          </p:nvPr>
        </p:nvSpPr>
        <p:spPr>
          <a:xfrm>
            <a:off x="435581" y="1112982"/>
            <a:ext cx="8625291" cy="5656263"/>
          </a:xfrm>
        </p:spPr>
        <p:txBody>
          <a:bodyPr rtlCol="0">
            <a:normAutofit/>
          </a:bodyPr>
          <a:lstStyle/>
          <a:p>
            <a:pPr marL="182880" indent="-182880" algn="just">
              <a:defRPr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Россия – наша Родина. </a:t>
            </a:r>
          </a:p>
          <a:p>
            <a:pPr marL="182880" indent="-182880" algn="just">
              <a:defRPr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 и религия. Религии мира и их основатели. Священные книги религий мира. Хранители предания в религиях мира. Человек в религиозных традициях мира. Добро и зло. Священные сооружения. Искусство в религиозной культуре. Искусство в религиозной культуре. Религии России. Религия и мораль. Нравственные заповеди в религиях мира. Обычаи и обряды. Религиозные ритуалы в искусстве. Праздники и календари в религиях мира. Семья, семейные ценности. Долг, свобода, ответственность, труд. Милосердие, забота о слабых, взаимопомощь, социальные проблемы общества и отношение к ним разных религий.</a:t>
            </a:r>
          </a:p>
          <a:p>
            <a:pPr marL="182880" indent="-182880" algn="just">
              <a:defRPr/>
            </a:pPr>
            <a:r>
              <a:rPr lang="ru-RU" alt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Любовь и уважение к Отечеству. Патриотизм многонационального и многоконфессионального народа России.</a:t>
            </a:r>
          </a:p>
          <a:p>
            <a:pPr marL="182880" indent="-182880" eaLnBrk="1" fontAlgn="auto" hangingPunct="1">
              <a:spcAft>
                <a:spcPts val="0"/>
              </a:spcAft>
              <a:defRPr/>
            </a:pPr>
            <a:endParaRPr lang="ru-RU" altLang="ru-RU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Аспект</Template>
  <TotalTime>4</TotalTime>
  <Words>911</Words>
  <Application>Microsoft Office PowerPoint</Application>
  <PresentationFormat>Широкоэкранный</PresentationFormat>
  <Paragraphs>60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Corbel</vt:lpstr>
      <vt:lpstr>Symbol</vt:lpstr>
      <vt:lpstr>Times New Roman</vt:lpstr>
      <vt:lpstr>Trebuchet MS</vt:lpstr>
      <vt:lpstr>Wingdings</vt:lpstr>
      <vt:lpstr>Wingdings 2</vt:lpstr>
      <vt:lpstr>Wingdings 3</vt:lpstr>
      <vt:lpstr>Аспект</vt:lpstr>
      <vt:lpstr>  Обеспечение свободного добровольного информированного выбора  родителями (законными представителями) обучающихся 4-х классов одного из модулей комплексного учебного  курса  «Основы религиозных культур и светской этики» в 2026-2027 учебном году </vt:lpstr>
      <vt:lpstr>ОСНОВАНИЯ</vt:lpstr>
      <vt:lpstr>Цель  преподавания предмета </vt:lpstr>
      <vt:lpstr>Предлагается для изучения один  из шести модулей:</vt:lpstr>
      <vt:lpstr>«Основы православной культуры» </vt:lpstr>
      <vt:lpstr>«Основы исламской культуры» </vt:lpstr>
      <vt:lpstr>«Основы буддийской культуры» </vt:lpstr>
      <vt:lpstr>«Основы иудейской культуры» </vt:lpstr>
      <vt:lpstr>«Основы религиозных культур народов России»</vt:lpstr>
      <vt:lpstr>«Основы светской этики» </vt:lpstr>
      <vt:lpstr>Учебники </vt:lpstr>
      <vt:lpstr>Педагоги </vt:lpstr>
      <vt:lpstr>Презентация PowerPoint</vt:lpstr>
      <vt:lpstr>Сроки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Обеспечение свободного добровольного информированного выбора родителями (законными представителями) учащихся 4 классов одного из модулей комплексного учебного  курса «Основы религиозных культур и светской этики» в 2017-2018 учебном году</dc:title>
  <dc:creator>Виталий</dc:creator>
  <cp:lastModifiedBy>12</cp:lastModifiedBy>
  <cp:revision>57</cp:revision>
  <dcterms:created xsi:type="dcterms:W3CDTF">2017-03-14T18:32:42Z</dcterms:created>
  <dcterms:modified xsi:type="dcterms:W3CDTF">2026-03-23T05:06:44Z</dcterms:modified>
</cp:coreProperties>
</file>